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77957" autoAdjust="0"/>
  </p:normalViewPr>
  <p:slideViewPr>
    <p:cSldViewPr>
      <p:cViewPr>
        <p:scale>
          <a:sx n="66" d="100"/>
          <a:sy n="66" d="100"/>
        </p:scale>
        <p:origin x="-149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10EDE6-A8A8-4012-A78A-87E3D99A8CBE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58C26A4-3C03-46F0-B846-1C2EBA368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429000"/>
            <a:ext cx="7010400" cy="23622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Mrs. </a:t>
            </a:r>
            <a:r>
              <a:rPr lang="en-US" dirty="0" err="1" smtClean="0">
                <a:solidFill>
                  <a:schemeClr val="tx1"/>
                </a:solidFill>
              </a:rPr>
              <a:t>Meenakshi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Assistant Professor</a:t>
            </a:r>
          </a:p>
          <a:p>
            <a:pPr algn="l"/>
            <a:r>
              <a:rPr lang="en-US" dirty="0" err="1" smtClean="0">
                <a:solidFill>
                  <a:schemeClr val="tx1"/>
                </a:solidFill>
              </a:rPr>
              <a:t>Kanya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Mahavidyalaya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Kharkhoda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Numerical </a:t>
            </a:r>
            <a:r>
              <a:rPr lang="en-US" dirty="0" smtClean="0"/>
              <a:t>problem </a:t>
            </a:r>
            <a:r>
              <a:rPr lang="en-US" dirty="0" smtClean="0"/>
              <a:t>of Amalgamation of partnership firms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r>
              <a:rPr lang="en-US" dirty="0" smtClean="0"/>
              <a:t>The following are the balance sheets of M/S  A&amp;B and M/S  X&amp;Y as at  April 1, 2014 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905000"/>
          <a:ext cx="8458200" cy="4091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143000"/>
                <a:gridCol w="1066800"/>
                <a:gridCol w="1981200"/>
                <a:gridCol w="1371600"/>
                <a:gridCol w="1219200"/>
              </a:tblGrid>
              <a:tr h="708233">
                <a:tc>
                  <a:txBody>
                    <a:bodyPr/>
                    <a:lstStyle/>
                    <a:p>
                      <a:r>
                        <a:rPr lang="en-US" dirty="0" smtClean="0"/>
                        <a:t>Liabilities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&amp;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 &amp; 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 &amp; B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X &amp; Y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177967">
                <a:tc>
                  <a:txBody>
                    <a:bodyPr/>
                    <a:lstStyle/>
                    <a:p>
                      <a:r>
                        <a:rPr lang="en-US" dirty="0" smtClean="0"/>
                        <a:t>Bills Payable</a:t>
                      </a:r>
                    </a:p>
                    <a:p>
                      <a:r>
                        <a:rPr lang="en-US" dirty="0" smtClean="0"/>
                        <a:t>Creditors </a:t>
                      </a:r>
                    </a:p>
                    <a:p>
                      <a:r>
                        <a:rPr lang="en-US" dirty="0" smtClean="0"/>
                        <a:t>General Reserve </a:t>
                      </a:r>
                    </a:p>
                    <a:p>
                      <a:r>
                        <a:rPr lang="en-US" dirty="0" smtClean="0"/>
                        <a:t>Capital A/C</a:t>
                      </a:r>
                      <a:r>
                        <a:rPr lang="en-US" baseline="0" dirty="0" smtClean="0"/>
                        <a:t> s</a:t>
                      </a:r>
                    </a:p>
                    <a:p>
                      <a:r>
                        <a:rPr lang="en-US" baseline="0" dirty="0" smtClean="0"/>
                        <a:t>A -----</a:t>
                      </a:r>
                    </a:p>
                    <a:p>
                      <a:r>
                        <a:rPr lang="en-US" baseline="0" dirty="0" smtClean="0"/>
                        <a:t>B -----</a:t>
                      </a:r>
                    </a:p>
                    <a:p>
                      <a:r>
                        <a:rPr lang="en-US" baseline="0" dirty="0" smtClean="0"/>
                        <a:t>X-----</a:t>
                      </a:r>
                    </a:p>
                    <a:p>
                      <a:r>
                        <a:rPr lang="en-US" baseline="0" dirty="0" smtClean="0"/>
                        <a:t>Y------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10,800 </a:t>
                      </a:r>
                    </a:p>
                    <a:p>
                      <a:r>
                        <a:rPr lang="en-US" dirty="0" smtClean="0"/>
                        <a:t>22,000 </a:t>
                      </a:r>
                    </a:p>
                    <a:p>
                      <a:r>
                        <a:rPr lang="en-US" dirty="0" smtClean="0"/>
                        <a:t>   7,200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30,000 </a:t>
                      </a:r>
                    </a:p>
                    <a:p>
                      <a:r>
                        <a:rPr lang="en-US" dirty="0" smtClean="0"/>
                        <a:t>30,000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1,00,000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16,000 </a:t>
                      </a:r>
                    </a:p>
                    <a:p>
                      <a:r>
                        <a:rPr lang="en-US" dirty="0" smtClean="0"/>
                        <a:t>15,000 </a:t>
                      </a:r>
                    </a:p>
                    <a:p>
                      <a:r>
                        <a:rPr lang="en-US" dirty="0" smtClean="0"/>
                        <a:t>  5,400 </a:t>
                      </a:r>
                    </a:p>
                    <a:p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50,000 </a:t>
                      </a:r>
                    </a:p>
                    <a:p>
                      <a:r>
                        <a:rPr lang="en-US" dirty="0" smtClean="0"/>
                        <a:t>45,000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1,31,400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Land &amp; Building </a:t>
                      </a:r>
                    </a:p>
                    <a:p>
                      <a:r>
                        <a:rPr lang="en-US" dirty="0" smtClean="0"/>
                        <a:t>Plant &amp; Machinery </a:t>
                      </a:r>
                    </a:p>
                    <a:p>
                      <a:r>
                        <a:rPr lang="en-US" dirty="0" smtClean="0"/>
                        <a:t>Furniture </a:t>
                      </a:r>
                    </a:p>
                    <a:p>
                      <a:r>
                        <a:rPr lang="en-US" dirty="0" smtClean="0"/>
                        <a:t>Bills Receivable </a:t>
                      </a:r>
                    </a:p>
                    <a:p>
                      <a:r>
                        <a:rPr lang="en-US" dirty="0" smtClean="0"/>
                        <a:t>Stock </a:t>
                      </a:r>
                    </a:p>
                    <a:p>
                      <a:r>
                        <a:rPr lang="en-US" dirty="0" smtClean="0"/>
                        <a:t>Debtors </a:t>
                      </a:r>
                    </a:p>
                    <a:p>
                      <a:r>
                        <a:rPr lang="en-US" dirty="0" smtClean="0"/>
                        <a:t>Goodwill </a:t>
                      </a:r>
                    </a:p>
                    <a:p>
                      <a:r>
                        <a:rPr lang="en-US" dirty="0" smtClean="0"/>
                        <a:t>Investments </a:t>
                      </a:r>
                    </a:p>
                    <a:p>
                      <a:r>
                        <a:rPr lang="en-US" dirty="0" smtClean="0"/>
                        <a:t>Cash at Bank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36,000 </a:t>
                      </a:r>
                    </a:p>
                    <a:p>
                      <a:r>
                        <a:rPr lang="en-US" dirty="0" smtClean="0"/>
                        <a:t>20,000 </a:t>
                      </a:r>
                    </a:p>
                    <a:p>
                      <a:r>
                        <a:rPr lang="en-US" dirty="0" smtClean="0"/>
                        <a:t>  5,000</a:t>
                      </a:r>
                    </a:p>
                    <a:p>
                      <a:r>
                        <a:rPr lang="en-US" dirty="0" smtClean="0"/>
                        <a:t>  6,600 </a:t>
                      </a:r>
                    </a:p>
                    <a:p>
                      <a:r>
                        <a:rPr lang="en-US" dirty="0" smtClean="0"/>
                        <a:t>10,000</a:t>
                      </a:r>
                    </a:p>
                    <a:p>
                      <a:r>
                        <a:rPr lang="en-US" dirty="0" smtClean="0"/>
                        <a:t>12,000 </a:t>
                      </a:r>
                    </a:p>
                    <a:p>
                      <a:r>
                        <a:rPr lang="en-US" dirty="0" smtClean="0"/>
                        <a:t>   8,000   </a:t>
                      </a:r>
                    </a:p>
                    <a:p>
                      <a:r>
                        <a:rPr lang="en-US" dirty="0" smtClean="0"/>
                        <a:t>------ </a:t>
                      </a:r>
                    </a:p>
                    <a:p>
                      <a:r>
                        <a:rPr lang="en-US" dirty="0" smtClean="0"/>
                        <a:t>   2,400 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1,00,000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45,000 </a:t>
                      </a:r>
                    </a:p>
                    <a:p>
                      <a:r>
                        <a:rPr lang="en-US" dirty="0" smtClean="0"/>
                        <a:t>25,000 </a:t>
                      </a:r>
                    </a:p>
                    <a:p>
                      <a:r>
                        <a:rPr lang="en-US" dirty="0" smtClean="0"/>
                        <a:t>  7,500</a:t>
                      </a:r>
                    </a:p>
                    <a:p>
                      <a:r>
                        <a:rPr lang="en-US" dirty="0" smtClean="0"/>
                        <a:t>  4,500 </a:t>
                      </a:r>
                    </a:p>
                    <a:p>
                      <a:r>
                        <a:rPr lang="en-US" dirty="0" smtClean="0"/>
                        <a:t>15,000 </a:t>
                      </a:r>
                    </a:p>
                    <a:p>
                      <a:r>
                        <a:rPr lang="en-US" dirty="0" smtClean="0"/>
                        <a:t>16,000 </a:t>
                      </a:r>
                    </a:p>
                    <a:p>
                      <a:r>
                        <a:rPr lang="en-US" dirty="0" smtClean="0"/>
                        <a:t>------ </a:t>
                      </a:r>
                    </a:p>
                    <a:p>
                      <a:r>
                        <a:rPr lang="en-US" dirty="0" smtClean="0"/>
                        <a:t>15,000  </a:t>
                      </a:r>
                    </a:p>
                    <a:p>
                      <a:r>
                        <a:rPr lang="en-US" dirty="0" smtClean="0"/>
                        <a:t>  3,400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1,31,400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981200" y="5257800"/>
            <a:ext cx="6781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Continue…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763000" cy="58674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/>
              <a:t>A &amp; B are equal partners and X &amp; Y were sharing profits &amp; losses in the ratio of 2:1. The two firms decided to amalgamate their business on April 1, 2014. The Profit sharing ratio was to be A 1/6,B 2/6, X 2/6 and  Y 1/6  (1:2:2:1).The other terms were: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The stock of A&amp;B was appreciated by 10% and that of X&amp;Y depreciated by 10%.</a:t>
            </a:r>
          </a:p>
          <a:p>
            <a:pPr algn="just"/>
            <a:r>
              <a:rPr lang="en-US" dirty="0" smtClean="0"/>
              <a:t>Investments of X&amp;Y were not to be taken over by the new firm but were to be distributed among X&amp;Y in their profit sharing ratio.</a:t>
            </a:r>
          </a:p>
          <a:p>
            <a:pPr algn="just"/>
            <a:r>
              <a:rPr lang="en-US" dirty="0" smtClean="0"/>
              <a:t>Furniture of A&amp;B was valued at Rs. 3,400 and X&amp;Y at Rs. 6,500.</a:t>
            </a:r>
          </a:p>
          <a:p>
            <a:pPr algn="just"/>
            <a:r>
              <a:rPr lang="en-US" dirty="0" smtClean="0"/>
              <a:t>Plant &amp; Machinery of A&amp;B was to be depreciated by 15%.</a:t>
            </a:r>
          </a:p>
          <a:p>
            <a:pPr algn="just"/>
            <a:r>
              <a:rPr lang="en-US" dirty="0" smtClean="0"/>
              <a:t>A provision of 5% be created for doubtful debts on debtors of both the firms.</a:t>
            </a:r>
          </a:p>
          <a:p>
            <a:pPr algn="just"/>
            <a:r>
              <a:rPr lang="en-US" dirty="0" smtClean="0"/>
              <a:t>Land &amp; Building of A&amp;B be appreciated by 20% and that of X&amp;Y are appreciated by 10%.</a:t>
            </a:r>
          </a:p>
          <a:p>
            <a:pPr algn="just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Continue….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5334000"/>
          </a:xfrm>
        </p:spPr>
        <p:txBody>
          <a:bodyPr/>
          <a:lstStyle/>
          <a:p>
            <a:pPr algn="just"/>
            <a:r>
              <a:rPr lang="en-US" dirty="0" smtClean="0"/>
              <a:t>Goodwill of A&amp;B and X&amp;Y were valued at Rs. 18,000 and Rs. 12,000 respectively. The new firm was not to retain goodwill in the books.</a:t>
            </a:r>
          </a:p>
          <a:p>
            <a:pPr algn="just"/>
            <a:r>
              <a:rPr lang="en-US" dirty="0" smtClean="0"/>
              <a:t>The new firm was styled as A,B,X &amp;Y. The total capital of the new firm was fixed at Rs.1,50,000 to be contributed by the partners in their profit sharing ratio. The adjustments were to be made in cash. </a:t>
            </a:r>
          </a:p>
          <a:p>
            <a:pPr algn="just">
              <a:buNone/>
            </a:pPr>
            <a:r>
              <a:rPr lang="en-US" b="1" dirty="0" smtClean="0"/>
              <a:t>Pass the journal Entries to close the books of the two firms and to open the books of the new firm. Also prepare the balance sheet of the new firm.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9860" y="152399"/>
            <a:ext cx="8791740" cy="670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" y="23"/>
            <a:ext cx="9143952" cy="685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5"/>
            <a:ext cx="9168384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97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"/>
            <a:ext cx="9144000" cy="685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" y="152400"/>
            <a:ext cx="914395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idhi\Desktop\IMG_20200422_1156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679"/>
            <a:ext cx="9144000" cy="68306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" y="26"/>
            <a:ext cx="9143982" cy="685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629" y="93346"/>
            <a:ext cx="8933370" cy="6536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" y="0"/>
            <a:ext cx="91439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153400" cy="2209800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99102" y="2967335"/>
            <a:ext cx="3007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   Thanks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186</TotalTime>
  <Words>401</Words>
  <Application>Microsoft Office PowerPoint</Application>
  <PresentationFormat>On-screen Show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Numerical problem of Amalgamation of partnership firms</vt:lpstr>
      <vt:lpstr>Problem 1</vt:lpstr>
      <vt:lpstr>Continue…</vt:lpstr>
      <vt:lpstr>Continue….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Numerical problems of Amalgamation of partnership firms</dc:title>
  <dc:creator>Ridhi</dc:creator>
  <cp:lastModifiedBy>Ridhi</cp:lastModifiedBy>
  <cp:revision>50</cp:revision>
  <dcterms:created xsi:type="dcterms:W3CDTF">2020-04-21T06:24:31Z</dcterms:created>
  <dcterms:modified xsi:type="dcterms:W3CDTF">2020-04-22T09:22:40Z</dcterms:modified>
</cp:coreProperties>
</file>